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08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76F9D4-5C63-457B-AC26-AF3EC55E8478}" type="datetimeFigureOut">
              <a:rPr lang="en-US" smtClean="0"/>
              <a:t>10/30/2021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DD06D-9AB2-4863-AC66-52156B1DD779}" type="slidenum">
              <a:rPr lang="en-US" smtClean="0"/>
              <a:t>‹#›</a:t>
            </a:fld>
            <a:endParaRPr lang="en-US" dirty="0"/>
          </a:p>
        </p:txBody>
      </p:sp>
    </p:spTree>
    <p:extLst>
      <p:ext uri="{BB962C8B-B14F-4D97-AF65-F5344CB8AC3E}">
        <p14:creationId xmlns:p14="http://schemas.microsoft.com/office/powerpoint/2010/main" val="3825734385"/>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76F9D4-5C63-457B-AC26-AF3EC55E8478}" type="datetimeFigureOut">
              <a:rPr lang="en-US" smtClean="0"/>
              <a:t>10/30/2021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DD06D-9AB2-4863-AC66-52156B1DD779}" type="slidenum">
              <a:rPr lang="en-US" smtClean="0"/>
              <a:t>‹#›</a:t>
            </a:fld>
            <a:endParaRPr lang="en-US" dirty="0"/>
          </a:p>
        </p:txBody>
      </p:sp>
    </p:spTree>
    <p:extLst>
      <p:ext uri="{BB962C8B-B14F-4D97-AF65-F5344CB8AC3E}">
        <p14:creationId xmlns:p14="http://schemas.microsoft.com/office/powerpoint/2010/main" val="2350848055"/>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76F9D4-5C63-457B-AC26-AF3EC55E8478}" type="datetimeFigureOut">
              <a:rPr lang="en-US" smtClean="0"/>
              <a:t>10/30/2021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DD06D-9AB2-4863-AC66-52156B1DD779}" type="slidenum">
              <a:rPr lang="en-US" smtClean="0"/>
              <a:t>‹#›</a:t>
            </a:fld>
            <a:endParaRPr lang="en-US" dirty="0"/>
          </a:p>
        </p:txBody>
      </p:sp>
    </p:spTree>
    <p:extLst>
      <p:ext uri="{BB962C8B-B14F-4D97-AF65-F5344CB8AC3E}">
        <p14:creationId xmlns:p14="http://schemas.microsoft.com/office/powerpoint/2010/main" val="2328584888"/>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76F9D4-5C63-457B-AC26-AF3EC55E8478}" type="datetimeFigureOut">
              <a:rPr lang="en-US" smtClean="0"/>
              <a:t>10/30/2021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DD06D-9AB2-4863-AC66-52156B1DD779}" type="slidenum">
              <a:rPr lang="en-US" smtClean="0"/>
              <a:t>‹#›</a:t>
            </a:fld>
            <a:endParaRPr lang="en-US" dirty="0"/>
          </a:p>
        </p:txBody>
      </p:sp>
    </p:spTree>
    <p:extLst>
      <p:ext uri="{BB962C8B-B14F-4D97-AF65-F5344CB8AC3E}">
        <p14:creationId xmlns:p14="http://schemas.microsoft.com/office/powerpoint/2010/main" val="2979360799"/>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76F9D4-5C63-457B-AC26-AF3EC55E8478}" type="datetimeFigureOut">
              <a:rPr lang="en-US" smtClean="0"/>
              <a:t>10/30/2021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78DD06D-9AB2-4863-AC66-52156B1DD779}" type="slidenum">
              <a:rPr lang="en-US" smtClean="0"/>
              <a:t>‹#›</a:t>
            </a:fld>
            <a:endParaRPr lang="en-US" dirty="0"/>
          </a:p>
        </p:txBody>
      </p:sp>
    </p:spTree>
    <p:extLst>
      <p:ext uri="{BB962C8B-B14F-4D97-AF65-F5344CB8AC3E}">
        <p14:creationId xmlns:p14="http://schemas.microsoft.com/office/powerpoint/2010/main" val="4238980960"/>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76F9D4-5C63-457B-AC26-AF3EC55E8478}" type="datetimeFigureOut">
              <a:rPr lang="en-US" smtClean="0"/>
              <a:t>10/30/2021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8DD06D-9AB2-4863-AC66-52156B1DD779}" type="slidenum">
              <a:rPr lang="en-US" smtClean="0"/>
              <a:t>‹#›</a:t>
            </a:fld>
            <a:endParaRPr lang="en-US" dirty="0"/>
          </a:p>
        </p:txBody>
      </p:sp>
    </p:spTree>
    <p:extLst>
      <p:ext uri="{BB962C8B-B14F-4D97-AF65-F5344CB8AC3E}">
        <p14:creationId xmlns:p14="http://schemas.microsoft.com/office/powerpoint/2010/main" val="3767031548"/>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76F9D4-5C63-457B-AC26-AF3EC55E8478}" type="datetimeFigureOut">
              <a:rPr lang="en-US" smtClean="0"/>
              <a:t>10/30/2021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78DD06D-9AB2-4863-AC66-52156B1DD779}" type="slidenum">
              <a:rPr lang="en-US" smtClean="0"/>
              <a:t>‹#›</a:t>
            </a:fld>
            <a:endParaRPr lang="en-US" dirty="0"/>
          </a:p>
        </p:txBody>
      </p:sp>
    </p:spTree>
    <p:extLst>
      <p:ext uri="{BB962C8B-B14F-4D97-AF65-F5344CB8AC3E}">
        <p14:creationId xmlns:p14="http://schemas.microsoft.com/office/powerpoint/2010/main" val="3556018654"/>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76F9D4-5C63-457B-AC26-AF3EC55E8478}" type="datetimeFigureOut">
              <a:rPr lang="en-US" smtClean="0"/>
              <a:t>10/30/2021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78DD06D-9AB2-4863-AC66-52156B1DD779}" type="slidenum">
              <a:rPr lang="en-US" smtClean="0"/>
              <a:t>‹#›</a:t>
            </a:fld>
            <a:endParaRPr lang="en-US" dirty="0"/>
          </a:p>
        </p:txBody>
      </p:sp>
    </p:spTree>
    <p:extLst>
      <p:ext uri="{BB962C8B-B14F-4D97-AF65-F5344CB8AC3E}">
        <p14:creationId xmlns:p14="http://schemas.microsoft.com/office/powerpoint/2010/main" val="2151020238"/>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76F9D4-5C63-457B-AC26-AF3EC55E8478}" type="datetimeFigureOut">
              <a:rPr lang="en-US" smtClean="0"/>
              <a:t>10/30/2021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78DD06D-9AB2-4863-AC66-52156B1DD779}" type="slidenum">
              <a:rPr lang="en-US" smtClean="0"/>
              <a:t>‹#›</a:t>
            </a:fld>
            <a:endParaRPr lang="en-US" dirty="0"/>
          </a:p>
        </p:txBody>
      </p:sp>
    </p:spTree>
    <p:extLst>
      <p:ext uri="{BB962C8B-B14F-4D97-AF65-F5344CB8AC3E}">
        <p14:creationId xmlns:p14="http://schemas.microsoft.com/office/powerpoint/2010/main" val="2600321290"/>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76F9D4-5C63-457B-AC26-AF3EC55E8478}" type="datetimeFigureOut">
              <a:rPr lang="en-US" smtClean="0"/>
              <a:t>10/30/2021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8DD06D-9AB2-4863-AC66-52156B1DD779}" type="slidenum">
              <a:rPr lang="en-US" smtClean="0"/>
              <a:t>‹#›</a:t>
            </a:fld>
            <a:endParaRPr lang="en-US" dirty="0"/>
          </a:p>
        </p:txBody>
      </p:sp>
    </p:spTree>
    <p:extLst>
      <p:ext uri="{BB962C8B-B14F-4D97-AF65-F5344CB8AC3E}">
        <p14:creationId xmlns:p14="http://schemas.microsoft.com/office/powerpoint/2010/main" val="509427468"/>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76F9D4-5C63-457B-AC26-AF3EC55E8478}" type="datetimeFigureOut">
              <a:rPr lang="en-US" smtClean="0"/>
              <a:t>10/30/2021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8DD06D-9AB2-4863-AC66-52156B1DD779}" type="slidenum">
              <a:rPr lang="en-US" smtClean="0"/>
              <a:t>‹#›</a:t>
            </a:fld>
            <a:endParaRPr lang="en-US" dirty="0"/>
          </a:p>
        </p:txBody>
      </p:sp>
    </p:spTree>
    <p:extLst>
      <p:ext uri="{BB962C8B-B14F-4D97-AF65-F5344CB8AC3E}">
        <p14:creationId xmlns:p14="http://schemas.microsoft.com/office/powerpoint/2010/main" val="3264310037"/>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76F9D4-5C63-457B-AC26-AF3EC55E8478}" type="datetimeFigureOut">
              <a:rPr lang="en-US" smtClean="0"/>
              <a:t>10/30/2021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8DD06D-9AB2-4863-AC66-52156B1DD779}" type="slidenum">
              <a:rPr lang="en-US" smtClean="0"/>
              <a:t>‹#›</a:t>
            </a:fld>
            <a:endParaRPr lang="en-US" dirty="0"/>
          </a:p>
        </p:txBody>
      </p:sp>
    </p:spTree>
    <p:extLst>
      <p:ext uri="{BB962C8B-B14F-4D97-AF65-F5344CB8AC3E}">
        <p14:creationId xmlns:p14="http://schemas.microsoft.com/office/powerpoint/2010/main" val="357650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Flood" TargetMode="External"/><Relationship Id="rId13" Type="http://schemas.openxmlformats.org/officeDocument/2006/relationships/hyperlink" Target="https://en.wikipedia.org/wiki/Tsunami" TargetMode="External"/><Relationship Id="rId3" Type="http://schemas.openxmlformats.org/officeDocument/2006/relationships/hyperlink" Target="https://en.wikipedia.org/wiki/Disaster" TargetMode="External"/><Relationship Id="rId7" Type="http://schemas.openxmlformats.org/officeDocument/2006/relationships/hyperlink" Target="https://en.wikipedia.org/wiki/Duststorm" TargetMode="External"/><Relationship Id="rId12" Type="http://schemas.openxmlformats.org/officeDocument/2006/relationships/hyperlink" Target="https://en.wikipedia.org/wiki/Earthquake"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en.wikipedia.org/wiki/Firestorm" TargetMode="External"/><Relationship Id="rId11" Type="http://schemas.openxmlformats.org/officeDocument/2006/relationships/hyperlink" Target="https://en.wikipedia.org/wiki/Volcanic_eruption" TargetMode="External"/><Relationship Id="rId5" Type="http://schemas.openxmlformats.org/officeDocument/2006/relationships/hyperlink" Target="https://en.wikipedia.org/wiki/Earth" TargetMode="External"/><Relationship Id="rId15" Type="http://schemas.openxmlformats.org/officeDocument/2006/relationships/hyperlink" Target="https://en.wikipedia.org/wiki/Resilience_(ecology)" TargetMode="External"/><Relationship Id="rId10" Type="http://schemas.openxmlformats.org/officeDocument/2006/relationships/hyperlink" Target="https://en.wikipedia.org/wiki/Tornado" TargetMode="External"/><Relationship Id="rId4" Type="http://schemas.openxmlformats.org/officeDocument/2006/relationships/hyperlink" Target="https://en.wikipedia.org/wiki/Natural_hazard" TargetMode="External"/><Relationship Id="rId9" Type="http://schemas.openxmlformats.org/officeDocument/2006/relationships/hyperlink" Target="https://en.wikipedia.org/wiki/Hurricane" TargetMode="External"/><Relationship Id="rId14" Type="http://schemas.openxmlformats.org/officeDocument/2006/relationships/hyperlink" Target="https://en.wikipedia.org/wiki/Stor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295400"/>
            <a:ext cx="7772400" cy="1470025"/>
          </a:xfrm>
        </p:spPr>
        <p:txBody>
          <a:bodyPr/>
          <a:lstStyle/>
          <a:p>
            <a:r>
              <a:rPr lang="en-US" dirty="0" smtClean="0">
                <a:solidFill>
                  <a:schemeClr val="bg1"/>
                </a:solidFill>
              </a:rPr>
              <a:t>Natural Disasters</a:t>
            </a:r>
            <a:endParaRPr lang="en-US" dirty="0">
              <a:solidFill>
                <a:schemeClr val="bg1"/>
              </a:solidFill>
            </a:endParaRPr>
          </a:p>
        </p:txBody>
      </p:sp>
      <p:sp>
        <p:nvSpPr>
          <p:cNvPr id="3" name="Subtitle 2"/>
          <p:cNvSpPr>
            <a:spLocks noGrp="1"/>
          </p:cNvSpPr>
          <p:nvPr>
            <p:ph type="subTitle" idx="1"/>
          </p:nvPr>
        </p:nvSpPr>
        <p:spPr>
          <a:xfrm>
            <a:off x="1295400" y="2286000"/>
            <a:ext cx="6400800" cy="1752600"/>
          </a:xfrm>
        </p:spPr>
        <p:txBody>
          <a:bodyPr/>
          <a:lstStyle/>
          <a:p>
            <a:r>
              <a:rPr lang="en-US" dirty="0" smtClean="0">
                <a:solidFill>
                  <a:schemeClr val="bg1"/>
                </a:solidFill>
              </a:rPr>
              <a:t>By Jahanvi</a:t>
            </a:r>
            <a:endParaRPr lang="en-US" dirty="0">
              <a:solidFill>
                <a:schemeClr val="bg1"/>
              </a:solidFill>
            </a:endParaRPr>
          </a:p>
        </p:txBody>
      </p:sp>
      <p:grpSp>
        <p:nvGrpSpPr>
          <p:cNvPr id="5" name="Group 4"/>
          <p:cNvGrpSpPr/>
          <p:nvPr/>
        </p:nvGrpSpPr>
        <p:grpSpPr>
          <a:xfrm>
            <a:off x="1" y="3488967"/>
            <a:ext cx="9105900" cy="3343275"/>
            <a:chOff x="1" y="3488967"/>
            <a:chExt cx="9105900" cy="334327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488967"/>
              <a:ext cx="434340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1" y="3488967"/>
              <a:ext cx="476250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23862276"/>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Rectangle 1"/>
          <p:cNvSpPr/>
          <p:nvPr/>
        </p:nvSpPr>
        <p:spPr>
          <a:xfrm>
            <a:off x="2057400" y="152400"/>
            <a:ext cx="3106941"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Land Slide</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 name="Rectangle 2"/>
          <p:cNvSpPr/>
          <p:nvPr/>
        </p:nvSpPr>
        <p:spPr>
          <a:xfrm>
            <a:off x="1905000" y="914400"/>
            <a:ext cx="5486400" cy="3416320"/>
          </a:xfrm>
          <a:prstGeom prst="rect">
            <a:avLst/>
          </a:prstGeom>
        </p:spPr>
        <p:txBody>
          <a:bodyPr wrap="square">
            <a:spAutoFit/>
          </a:bodyPr>
          <a:lstStyle/>
          <a:p>
            <a:r>
              <a:rPr lang="en-US" sz="2400" b="1" dirty="0"/>
              <a:t>A landslide is the movement of rock, earth, or debris down a sloped section of land. Landslides are caused by rain, earthquakes, volcanoes, or other factors that make the slope unstable. Geologists, scientists who study the physical formations of the Earth, sometimes describe landslides as one type of mass wasting.</a:t>
            </a:r>
          </a:p>
        </p:txBody>
      </p:sp>
      <p:grpSp>
        <p:nvGrpSpPr>
          <p:cNvPr id="4" name="Group 3"/>
          <p:cNvGrpSpPr/>
          <p:nvPr/>
        </p:nvGrpSpPr>
        <p:grpSpPr>
          <a:xfrm>
            <a:off x="1586948" y="4609563"/>
            <a:ext cx="6427176" cy="2248437"/>
            <a:chOff x="1586948" y="4609563"/>
            <a:chExt cx="6427176" cy="2248437"/>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586948" y="4609563"/>
              <a:ext cx="3061252" cy="224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4609563"/>
              <a:ext cx="3365924" cy="224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877370543"/>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Rectangle 1"/>
          <p:cNvSpPr/>
          <p:nvPr/>
        </p:nvSpPr>
        <p:spPr>
          <a:xfrm>
            <a:off x="2153002" y="0"/>
            <a:ext cx="2423292"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Cyclone</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 name="Rectangle 2"/>
          <p:cNvSpPr/>
          <p:nvPr/>
        </p:nvSpPr>
        <p:spPr>
          <a:xfrm>
            <a:off x="1828800" y="751344"/>
            <a:ext cx="6096000" cy="3046988"/>
          </a:xfrm>
          <a:prstGeom prst="rect">
            <a:avLst/>
          </a:prstGeom>
        </p:spPr>
        <p:txBody>
          <a:bodyPr wrap="square">
            <a:spAutoFit/>
          </a:bodyPr>
          <a:lstStyle/>
          <a:p>
            <a:r>
              <a:rPr lang="en-US" sz="2400" b="1" dirty="0"/>
              <a:t>A cyclone is a system of winds rotating counterclockwise in the Northern Hemisphere around a low pressure center. The swirling air rises and cools, creating clouds and </a:t>
            </a:r>
            <a:r>
              <a:rPr lang="en-US" sz="2400" b="1" dirty="0" smtClean="0"/>
              <a:t>precipitation. Mid-latitude </a:t>
            </a:r>
            <a:r>
              <a:rPr lang="en-US" sz="2400" b="1" dirty="0"/>
              <a:t>cyclones are the main cause of winter storms in the middle latitudes. Tropical cyclones are also known as hurricanes.</a:t>
            </a:r>
          </a:p>
        </p:txBody>
      </p:sp>
      <p:grpSp>
        <p:nvGrpSpPr>
          <p:cNvPr id="4" name="Group 3"/>
          <p:cNvGrpSpPr/>
          <p:nvPr/>
        </p:nvGrpSpPr>
        <p:grpSpPr>
          <a:xfrm>
            <a:off x="2114550" y="4371974"/>
            <a:ext cx="5200650" cy="2506417"/>
            <a:chOff x="2114550" y="4371974"/>
            <a:chExt cx="5200650" cy="2506417"/>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550" y="4371975"/>
              <a:ext cx="2762250"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371974"/>
              <a:ext cx="2438400" cy="2506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22262354"/>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Rectangle 1"/>
          <p:cNvSpPr/>
          <p:nvPr/>
        </p:nvSpPr>
        <p:spPr>
          <a:xfrm>
            <a:off x="1905000" y="152400"/>
            <a:ext cx="4765920" cy="769441"/>
          </a:xfrm>
          <a:prstGeom prst="rect">
            <a:avLst/>
          </a:prstGeom>
          <a:noFill/>
        </p:spPr>
        <p:txBody>
          <a:bodyPr wrap="none" lIns="91440" tIns="45720" rIns="91440" bIns="45720">
            <a:spAutoFit/>
          </a:bodyPr>
          <a:lstStyle/>
          <a:p>
            <a:r>
              <a:rPr lang="en-US" sz="4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Typhoon/Hurricane</a:t>
            </a:r>
            <a:endParaRPr lang="en-US"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 name="Rectangle 2"/>
          <p:cNvSpPr/>
          <p:nvPr/>
        </p:nvSpPr>
        <p:spPr>
          <a:xfrm>
            <a:off x="2034862" y="876964"/>
            <a:ext cx="5694608" cy="3046988"/>
          </a:xfrm>
          <a:prstGeom prst="rect">
            <a:avLst/>
          </a:prstGeom>
        </p:spPr>
        <p:txBody>
          <a:bodyPr wrap="square">
            <a:spAutoFit/>
          </a:bodyPr>
          <a:lstStyle/>
          <a:p>
            <a:r>
              <a:rPr lang="en-US" sz="2400" b="1" dirty="0"/>
              <a:t>A typhoon is a mature tropical cyclone that develops between 180° and 100°E in the Northern Hemisphere. This region is referred to as the Northwestern Pacific Basin, and is the most active tropical cyclone basin on Earth, accounting for almost one-third of the world's annual tropical cyclones.</a:t>
            </a:r>
          </a:p>
        </p:txBody>
      </p:sp>
      <p:grpSp>
        <p:nvGrpSpPr>
          <p:cNvPr id="4" name="Group 3"/>
          <p:cNvGrpSpPr/>
          <p:nvPr/>
        </p:nvGrpSpPr>
        <p:grpSpPr>
          <a:xfrm>
            <a:off x="1371600" y="4343401"/>
            <a:ext cx="6399482" cy="2514600"/>
            <a:chOff x="1371600" y="4343401"/>
            <a:chExt cx="6399482" cy="251460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343401"/>
              <a:ext cx="3180032"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632" y="4343401"/>
              <a:ext cx="32194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38798408"/>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779514"/>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Rectangle 1"/>
          <p:cNvSpPr/>
          <p:nvPr/>
        </p:nvSpPr>
        <p:spPr>
          <a:xfrm>
            <a:off x="1371600" y="457200"/>
            <a:ext cx="7018588" cy="769441"/>
          </a:xfrm>
          <a:prstGeom prst="rect">
            <a:avLst/>
          </a:prstGeom>
          <a:noFill/>
        </p:spPr>
        <p:txBody>
          <a:bodyPr wrap="none" lIns="91440" tIns="45720" rIns="91440" bIns="45720">
            <a:spAutoFit/>
          </a:bodyPr>
          <a:lstStyle/>
          <a:p>
            <a:r>
              <a:rPr lang="en-US" sz="4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rPr>
              <a:t>Definition of </a:t>
            </a:r>
            <a:r>
              <a:rPr lang="en-US" sz="4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Natural Disaster</a:t>
            </a:r>
            <a:endParaRPr lang="en-US"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 name="Rectangle 2"/>
          <p:cNvSpPr/>
          <p:nvPr/>
        </p:nvSpPr>
        <p:spPr>
          <a:xfrm>
            <a:off x="914400" y="1447800"/>
            <a:ext cx="5943600" cy="4154984"/>
          </a:xfrm>
          <a:prstGeom prst="rect">
            <a:avLst/>
          </a:prstGeom>
          <a:noFill/>
        </p:spPr>
        <p:txBody>
          <a:bodyPr wrap="square" lIns="91440" tIns="45720" rIns="91440" bIns="45720">
            <a:spAutoFit/>
          </a:bodyPr>
          <a:lstStyle/>
          <a:p>
            <a:r>
              <a:rPr lang="en-US" sz="2400" dirty="0" smtClean="0"/>
              <a:t>A</a:t>
            </a:r>
            <a:r>
              <a:rPr lang="en-US" sz="2400" dirty="0"/>
              <a:t> </a:t>
            </a:r>
            <a:r>
              <a:rPr lang="en-US" sz="2400" b="1" dirty="0"/>
              <a:t>natural disaster</a:t>
            </a:r>
            <a:r>
              <a:rPr lang="en-US" sz="2400" dirty="0"/>
              <a:t> is a major </a:t>
            </a:r>
            <a:r>
              <a:rPr lang="en-US" sz="2400" dirty="0">
                <a:hlinkClick r:id="rId3" tooltip="Disaster"/>
              </a:rPr>
              <a:t>adverse event</a:t>
            </a:r>
            <a:r>
              <a:rPr lang="en-US" sz="2400" dirty="0"/>
              <a:t> resulting from </a:t>
            </a:r>
            <a:r>
              <a:rPr lang="en-US" sz="2400" dirty="0">
                <a:solidFill>
                  <a:schemeClr val="bg1"/>
                </a:solidFill>
                <a:hlinkClick r:id="rId4" tooltip="Natural hazard"/>
              </a:rPr>
              <a:t>natural </a:t>
            </a:r>
            <a:r>
              <a:rPr lang="en-US" sz="2400" dirty="0" smtClean="0">
                <a:solidFill>
                  <a:schemeClr val="bg1"/>
                </a:solidFill>
                <a:hlinkClick r:id="rId4" tooltip="Natural hazard"/>
              </a:rPr>
              <a:t> processes</a:t>
            </a:r>
            <a:r>
              <a:rPr lang="en-US" sz="2400" dirty="0"/>
              <a:t> of the </a:t>
            </a:r>
            <a:r>
              <a:rPr lang="en-US" sz="2400" dirty="0">
                <a:hlinkClick r:id="rId5" tooltip="Earth"/>
              </a:rPr>
              <a:t>Earth</a:t>
            </a:r>
            <a:r>
              <a:rPr lang="en-US" sz="2400" dirty="0"/>
              <a:t>; examples include </a:t>
            </a:r>
            <a:r>
              <a:rPr lang="en-US" sz="2400" dirty="0">
                <a:hlinkClick r:id="rId6" tooltip="Firestorm"/>
              </a:rPr>
              <a:t>firestorms</a:t>
            </a:r>
            <a:r>
              <a:rPr lang="en-US" sz="2400" dirty="0"/>
              <a:t>, </a:t>
            </a:r>
            <a:r>
              <a:rPr lang="en-US" sz="2400" dirty="0" smtClean="0">
                <a:hlinkClick r:id="rId7" tooltip="Duststorm"/>
              </a:rPr>
              <a:t>dust storms</a:t>
            </a:r>
            <a:r>
              <a:rPr lang="en-US" sz="2400" dirty="0"/>
              <a:t>, </a:t>
            </a:r>
            <a:r>
              <a:rPr lang="en-US" sz="2400" dirty="0">
                <a:hlinkClick r:id="rId8" tooltip="Flood"/>
              </a:rPr>
              <a:t>floods</a:t>
            </a:r>
            <a:r>
              <a:rPr lang="en-US" sz="2400" dirty="0"/>
              <a:t>, </a:t>
            </a:r>
            <a:r>
              <a:rPr lang="en-US" sz="2400" dirty="0">
                <a:hlinkClick r:id="rId9" tooltip="Hurricane"/>
              </a:rPr>
              <a:t>hurricanes</a:t>
            </a:r>
            <a:r>
              <a:rPr lang="en-US" sz="2400" dirty="0"/>
              <a:t>, </a:t>
            </a:r>
            <a:r>
              <a:rPr lang="en-US" sz="2400" dirty="0">
                <a:hlinkClick r:id="rId10" tooltip="Tornado"/>
              </a:rPr>
              <a:t>tornadoes</a:t>
            </a:r>
            <a:r>
              <a:rPr lang="en-US" sz="2400" dirty="0"/>
              <a:t>, </a:t>
            </a:r>
            <a:r>
              <a:rPr lang="en-US" sz="2400" dirty="0">
                <a:hlinkClick r:id="rId11" tooltip="Volcanic eruption"/>
              </a:rPr>
              <a:t>volcanic eruptions</a:t>
            </a:r>
            <a:r>
              <a:rPr lang="en-US" sz="2400" dirty="0"/>
              <a:t>, </a:t>
            </a:r>
            <a:r>
              <a:rPr lang="en-US" sz="2400" dirty="0">
                <a:hlinkClick r:id="rId12" tooltip="Earthquake"/>
              </a:rPr>
              <a:t>earthquakes</a:t>
            </a:r>
            <a:r>
              <a:rPr lang="en-US" sz="2400" dirty="0"/>
              <a:t>, </a:t>
            </a:r>
            <a:r>
              <a:rPr lang="en-US" sz="2400" dirty="0">
                <a:hlinkClick r:id="rId13" tooltip="Tsunami"/>
              </a:rPr>
              <a:t>tsunamis</a:t>
            </a:r>
            <a:r>
              <a:rPr lang="en-US" sz="2400" dirty="0"/>
              <a:t>, </a:t>
            </a:r>
            <a:r>
              <a:rPr lang="en-US" sz="2400" dirty="0">
                <a:hlinkClick r:id="rId14" tooltip="Storm"/>
              </a:rPr>
              <a:t>storms</a:t>
            </a:r>
            <a:r>
              <a:rPr lang="en-US" sz="2400" dirty="0"/>
              <a:t>, and other geologic processes. A natural disaster can cause loss of life or damage property</a:t>
            </a:r>
            <a:r>
              <a:rPr lang="en-US" sz="2400" dirty="0" smtClean="0"/>
              <a:t>,</a:t>
            </a:r>
            <a:r>
              <a:rPr lang="en-US" sz="2400" dirty="0"/>
              <a:t> and typically leaves some economic damage in its wake, the severity of which depends on the affected population's </a:t>
            </a:r>
            <a:r>
              <a:rPr lang="en-US" sz="2400" dirty="0">
                <a:hlinkClick r:id="rId15" tooltip="Resilience (ecology)"/>
              </a:rPr>
              <a:t>resilience</a:t>
            </a:r>
            <a:r>
              <a:rPr lang="en-US" sz="2400" dirty="0"/>
              <a:t> and on the infrastructure available.</a:t>
            </a:r>
            <a:r>
              <a:rPr lang="en-US" sz="2400" b="0" cap="none" spc="0" dirty="0" smtClean="0">
                <a:ln w="18415" cmpd="sng">
                  <a:noFill/>
                  <a:prstDash val="solid"/>
                </a:ln>
              </a:rPr>
              <a:t> </a:t>
            </a:r>
            <a:endParaRPr lang="en-US" sz="2400" b="0" cap="none" spc="0" dirty="0">
              <a:ln w="18415" cmpd="sng">
                <a:noFill/>
                <a:prstDash val="solid"/>
              </a:ln>
            </a:endParaRPr>
          </a:p>
        </p:txBody>
      </p:sp>
    </p:spTree>
    <p:extLst>
      <p:ext uri="{BB962C8B-B14F-4D97-AF65-F5344CB8AC3E}">
        <p14:creationId xmlns:p14="http://schemas.microsoft.com/office/powerpoint/2010/main" val="1282328951"/>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3004444"/>
            <a:ext cx="5969545" cy="376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022126" y="533400"/>
            <a:ext cx="3089692" cy="923330"/>
          </a:xfrm>
          <a:prstGeom prst="rect">
            <a:avLst/>
          </a:prstGeom>
          <a:noFill/>
        </p:spPr>
        <p:txBody>
          <a:bodyPr wrap="none" lIns="91440" tIns="45720" rIns="91440" bIns="45720">
            <a:spAutoFit/>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Examples:</a:t>
            </a:r>
            <a:endParaRPr lang="en-US" sz="5400" b="1" cap="none" spc="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ffectLst/>
            </a:endParaRPr>
          </a:p>
        </p:txBody>
      </p:sp>
      <p:sp>
        <p:nvSpPr>
          <p:cNvPr id="3" name="Rectangle 2"/>
          <p:cNvSpPr/>
          <p:nvPr/>
        </p:nvSpPr>
        <p:spPr>
          <a:xfrm>
            <a:off x="990600" y="1828800"/>
            <a:ext cx="7543800" cy="830997"/>
          </a:xfrm>
          <a:prstGeom prst="rect">
            <a:avLst/>
          </a:prstGeom>
          <a:noFill/>
        </p:spPr>
        <p:txBody>
          <a:bodyPr wrap="square" lIns="91440" tIns="45720" rIns="91440" bIns="45720">
            <a:spAutoFit/>
          </a:bodyPr>
          <a:lstStyle/>
          <a:p>
            <a:r>
              <a:rPr lang="en-US" sz="2400" b="1" dirty="0" smtClean="0"/>
              <a:t>Dust </a:t>
            </a:r>
            <a:r>
              <a:rPr lang="en-US" sz="2400" b="1" dirty="0"/>
              <a:t>S</a:t>
            </a:r>
            <a:r>
              <a:rPr lang="en-US" sz="2400" b="1" dirty="0" smtClean="0"/>
              <a:t>torms</a:t>
            </a:r>
            <a:r>
              <a:rPr lang="en-US" sz="2400" b="1" dirty="0"/>
              <a:t>, </a:t>
            </a:r>
            <a:r>
              <a:rPr lang="en-US" sz="2400" b="1" dirty="0" smtClean="0"/>
              <a:t>Floods, Tornadoes, Earthquakes</a:t>
            </a:r>
            <a:r>
              <a:rPr lang="en-US" sz="2400" b="1" dirty="0"/>
              <a:t>, </a:t>
            </a:r>
            <a:r>
              <a:rPr lang="en-US" sz="2400" b="1" dirty="0" smtClean="0"/>
              <a:t>Tsunami, Storms,</a:t>
            </a:r>
            <a:r>
              <a:rPr lang="en-US" sz="2400" dirty="0" smtClean="0"/>
              <a:t> </a:t>
            </a:r>
            <a:r>
              <a:rPr lang="en-US" sz="2400" b="1" dirty="0" smtClean="0"/>
              <a:t>Land Slide, Drought, Wildfires and Typhoon.</a:t>
            </a:r>
            <a:endParaRPr lang="en-US" sz="2400" b="1" cap="none" spc="0" dirty="0">
              <a:ln w="18415" cmpd="sng">
                <a:noFill/>
                <a:prstDash val="solid"/>
              </a:ln>
            </a:endParaRPr>
          </a:p>
        </p:txBody>
      </p:sp>
    </p:spTree>
    <p:extLst>
      <p:ext uri="{BB962C8B-B14F-4D97-AF65-F5344CB8AC3E}">
        <p14:creationId xmlns:p14="http://schemas.microsoft.com/office/powerpoint/2010/main" val="4139718947"/>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1000"/>
                                        <p:tgtEl>
                                          <p:spTgt spid="2051"/>
                                        </p:tgtEl>
                                      </p:cBhvr>
                                    </p:animEffect>
                                    <p:anim calcmode="lin" valueType="num">
                                      <p:cBhvr>
                                        <p:cTn id="20" dur="1000" fill="hold"/>
                                        <p:tgtEl>
                                          <p:spTgt spid="2051"/>
                                        </p:tgtEl>
                                        <p:attrNameLst>
                                          <p:attrName>ppt_x</p:attrName>
                                        </p:attrNameLst>
                                      </p:cBhvr>
                                      <p:tavLst>
                                        <p:tav tm="0">
                                          <p:val>
                                            <p:strVal val="#ppt_x"/>
                                          </p:val>
                                        </p:tav>
                                        <p:tav tm="100000">
                                          <p:val>
                                            <p:strVal val="#ppt_x"/>
                                          </p:val>
                                        </p:tav>
                                      </p:tavLst>
                                    </p:anim>
                                    <p:anim calcmode="lin" valueType="num">
                                      <p:cBhvr>
                                        <p:cTn id="21"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Rectangle 1"/>
          <p:cNvSpPr/>
          <p:nvPr/>
        </p:nvSpPr>
        <p:spPr>
          <a:xfrm>
            <a:off x="2082085" y="533400"/>
            <a:ext cx="2543773" cy="923330"/>
          </a:xfrm>
          <a:prstGeom prst="rect">
            <a:avLst/>
          </a:prstGeom>
          <a:noFill/>
        </p:spPr>
        <p:txBody>
          <a:bodyPr wrap="none" lIns="91440" tIns="45720" rIns="91440" bIns="45720">
            <a:spAutoFit/>
          </a:bodyPr>
          <a:lstStyle/>
          <a:p>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Tornado</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4" name="Rectangle 3"/>
          <p:cNvSpPr/>
          <p:nvPr/>
        </p:nvSpPr>
        <p:spPr>
          <a:xfrm>
            <a:off x="1524000" y="1469609"/>
            <a:ext cx="4572000" cy="3046988"/>
          </a:xfrm>
          <a:prstGeom prst="rect">
            <a:avLst/>
          </a:prstGeom>
        </p:spPr>
        <p:txBody>
          <a:bodyPr>
            <a:spAutoFit/>
          </a:bodyPr>
          <a:lstStyle/>
          <a:p>
            <a:r>
              <a:rPr lang="en-US" sz="2400" b="1" dirty="0"/>
              <a:t>A tornado is a violently rotating column of air extending from the base of a thunderstorm down to the ground. Tornadoes are capable of completely destroying well-made structures, uprooting trees, and hurling objects through the air like deadly missiles.</a:t>
            </a:r>
          </a:p>
        </p:txBody>
      </p:sp>
      <p:grpSp>
        <p:nvGrpSpPr>
          <p:cNvPr id="5" name="Group 4"/>
          <p:cNvGrpSpPr/>
          <p:nvPr/>
        </p:nvGrpSpPr>
        <p:grpSpPr>
          <a:xfrm>
            <a:off x="1828800" y="4495800"/>
            <a:ext cx="5410200" cy="2362200"/>
            <a:chOff x="1828800" y="4495800"/>
            <a:chExt cx="5410200" cy="236220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4495800"/>
              <a:ext cx="279705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5858" y="4495800"/>
              <a:ext cx="2613142"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694404113"/>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Rectangle 1"/>
          <p:cNvSpPr/>
          <p:nvPr/>
        </p:nvSpPr>
        <p:spPr>
          <a:xfrm>
            <a:off x="2361127" y="265819"/>
            <a:ext cx="1787669" cy="923330"/>
          </a:xfrm>
          <a:prstGeom prst="rect">
            <a:avLst/>
          </a:prstGeom>
          <a:noFill/>
        </p:spPr>
        <p:txBody>
          <a:bodyPr wrap="none" lIns="91440" tIns="45720" rIns="91440" bIns="45720">
            <a:spAutoFit/>
          </a:bodyPr>
          <a:lstStyle/>
          <a:p>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Flood</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 name="Rectangle 2"/>
          <p:cNvSpPr/>
          <p:nvPr/>
        </p:nvSpPr>
        <p:spPr>
          <a:xfrm>
            <a:off x="1745087" y="914400"/>
            <a:ext cx="4572000" cy="3785652"/>
          </a:xfrm>
          <a:prstGeom prst="rect">
            <a:avLst/>
          </a:prstGeom>
        </p:spPr>
        <p:txBody>
          <a:bodyPr>
            <a:spAutoFit/>
          </a:bodyPr>
          <a:lstStyle/>
          <a:p>
            <a:r>
              <a:rPr lang="en-US" sz="2400" b="1" dirty="0"/>
              <a:t>A flood is an overflow of water that submerges land that is usually </a:t>
            </a:r>
            <a:r>
              <a:rPr lang="en-US" sz="2400" b="1" dirty="0" smtClean="0"/>
              <a:t>dry. Floods </a:t>
            </a:r>
            <a:r>
              <a:rPr lang="en-US" sz="2400" b="1" dirty="0"/>
              <a:t>can also occur in rivers when the flow rate exceeds the capacity of the river channel, particularly at bends or meanders in the waterway. Floods often cause damage to homes and businesses if they are in the natural flood plains of rivers.</a:t>
            </a:r>
          </a:p>
        </p:txBody>
      </p:sp>
      <p:grpSp>
        <p:nvGrpSpPr>
          <p:cNvPr id="4" name="Group 3"/>
          <p:cNvGrpSpPr/>
          <p:nvPr/>
        </p:nvGrpSpPr>
        <p:grpSpPr>
          <a:xfrm>
            <a:off x="1905000" y="4620320"/>
            <a:ext cx="5834286" cy="2151956"/>
            <a:chOff x="1905000" y="4620320"/>
            <a:chExt cx="5834286" cy="2151956"/>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623540"/>
              <a:ext cx="3228975" cy="2148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3975" y="4620320"/>
              <a:ext cx="2605311" cy="215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53269336"/>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Rectangle 1"/>
          <p:cNvSpPr/>
          <p:nvPr/>
        </p:nvSpPr>
        <p:spPr>
          <a:xfrm>
            <a:off x="2438400" y="228600"/>
            <a:ext cx="2501262"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Wildfire</a:t>
            </a:r>
          </a:p>
        </p:txBody>
      </p:sp>
      <p:sp>
        <p:nvSpPr>
          <p:cNvPr id="3" name="Rectangle 2"/>
          <p:cNvSpPr/>
          <p:nvPr/>
        </p:nvSpPr>
        <p:spPr>
          <a:xfrm>
            <a:off x="2039155" y="990600"/>
            <a:ext cx="4343400" cy="3416320"/>
          </a:xfrm>
          <a:prstGeom prst="rect">
            <a:avLst/>
          </a:prstGeom>
        </p:spPr>
        <p:txBody>
          <a:bodyPr wrap="square">
            <a:spAutoFit/>
          </a:bodyPr>
          <a:lstStyle/>
          <a:p>
            <a:r>
              <a:rPr lang="en-US" sz="2400" b="1" dirty="0"/>
              <a:t>A wildfire is an uncontrolled fire that burns in the </a:t>
            </a:r>
            <a:r>
              <a:rPr lang="en-US" sz="2400" b="1" dirty="0" smtClean="0"/>
              <a:t>wild land </a:t>
            </a:r>
            <a:r>
              <a:rPr lang="en-US" sz="2400" b="1" dirty="0"/>
              <a:t>vegetation, often in rural areas. </a:t>
            </a:r>
            <a:r>
              <a:rPr lang="en-US" sz="2400" b="1" dirty="0" smtClean="0"/>
              <a:t>Wildfires </a:t>
            </a:r>
            <a:r>
              <a:rPr lang="en-US" sz="2400" b="1" dirty="0"/>
              <a:t>can burn in vegetation located both in and above the soil. Ground fires typically ignite in soil thick with organic matter that can feed the flames, like plant roots.</a:t>
            </a:r>
          </a:p>
        </p:txBody>
      </p:sp>
      <p:grpSp>
        <p:nvGrpSpPr>
          <p:cNvPr id="5" name="Group 4"/>
          <p:cNvGrpSpPr/>
          <p:nvPr/>
        </p:nvGrpSpPr>
        <p:grpSpPr>
          <a:xfrm>
            <a:off x="1828800" y="4519755"/>
            <a:ext cx="5634038" cy="2357740"/>
            <a:chOff x="1828800" y="4519755"/>
            <a:chExt cx="5634038" cy="235774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519755"/>
              <a:ext cx="3286125" cy="2353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925" y="4519755"/>
              <a:ext cx="2347913" cy="2357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02566591"/>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Rectangle 1"/>
          <p:cNvSpPr/>
          <p:nvPr/>
        </p:nvSpPr>
        <p:spPr>
          <a:xfrm>
            <a:off x="2209800" y="199279"/>
            <a:ext cx="3460435"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Earthquake</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 name="Rectangle 2"/>
          <p:cNvSpPr/>
          <p:nvPr/>
        </p:nvSpPr>
        <p:spPr>
          <a:xfrm>
            <a:off x="342363" y="914400"/>
            <a:ext cx="8610600" cy="3416320"/>
          </a:xfrm>
          <a:prstGeom prst="rect">
            <a:avLst/>
          </a:prstGeom>
        </p:spPr>
        <p:txBody>
          <a:bodyPr wrap="square">
            <a:spAutoFit/>
          </a:bodyPr>
          <a:lstStyle/>
          <a:p>
            <a:r>
              <a:rPr lang="en-US" sz="2400" b="1" dirty="0"/>
              <a:t>An earthquake (also known as a quake, tremor or temblor) is the shaking of the surface of the Earth resulting from a sudden release of energy in the Earth's lithosphere that creates seismic waves. Earthquakes can range in size from those that are so weak that they cannot be felt to those violent enough to propel objects and people into the air, and wreak destruction across entire cities. The seismicity, or seismic activity, of an area is the frequency, type, and size of earthquakes experienced over a period of time. The word tremor is also used for non-earthquake seismic rumbling.</a:t>
            </a:r>
          </a:p>
        </p:txBody>
      </p:sp>
      <p:grpSp>
        <p:nvGrpSpPr>
          <p:cNvPr id="4" name="Group 3"/>
          <p:cNvGrpSpPr/>
          <p:nvPr/>
        </p:nvGrpSpPr>
        <p:grpSpPr>
          <a:xfrm>
            <a:off x="1600200" y="4330720"/>
            <a:ext cx="6400799" cy="2546598"/>
            <a:chOff x="1600200" y="4330720"/>
            <a:chExt cx="6400799" cy="254659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330720"/>
              <a:ext cx="3511865" cy="252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64" y="4330720"/>
              <a:ext cx="2888935" cy="2546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70067386"/>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Rectangle 1"/>
          <p:cNvSpPr/>
          <p:nvPr/>
        </p:nvSpPr>
        <p:spPr>
          <a:xfrm>
            <a:off x="2667000" y="228600"/>
            <a:ext cx="253742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Drought</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 name="Rectangle 2"/>
          <p:cNvSpPr/>
          <p:nvPr/>
        </p:nvSpPr>
        <p:spPr>
          <a:xfrm>
            <a:off x="1649713" y="1066800"/>
            <a:ext cx="4572000" cy="3416320"/>
          </a:xfrm>
          <a:prstGeom prst="rect">
            <a:avLst/>
          </a:prstGeom>
        </p:spPr>
        <p:txBody>
          <a:bodyPr>
            <a:spAutoFit/>
          </a:bodyPr>
          <a:lstStyle/>
          <a:p>
            <a:r>
              <a:rPr lang="en-US" sz="2400" b="1" dirty="0"/>
              <a:t>Drought is a prolonged dry period in the natural climate cycle that can occur anywhere in </a:t>
            </a:r>
            <a:r>
              <a:rPr lang="en-US" sz="2400" b="1" dirty="0" smtClean="0"/>
              <a:t>the world</a:t>
            </a:r>
            <a:r>
              <a:rPr lang="en-US" sz="2400" b="1" dirty="0"/>
              <a:t>. It is a slow-onset disaster characterized by the lack of precipitation, resulting in a water. shortage. Drought can have a serious impact on health, agriculture, economies, </a:t>
            </a:r>
            <a:r>
              <a:rPr lang="en-US" sz="2400" b="1" dirty="0" smtClean="0"/>
              <a:t>energy.</a:t>
            </a:r>
            <a:endParaRPr lang="en-US" sz="2400" b="1" dirty="0"/>
          </a:p>
        </p:txBody>
      </p:sp>
      <p:grpSp>
        <p:nvGrpSpPr>
          <p:cNvPr id="4" name="Group 3"/>
          <p:cNvGrpSpPr/>
          <p:nvPr/>
        </p:nvGrpSpPr>
        <p:grpSpPr>
          <a:xfrm>
            <a:off x="1905000" y="4724400"/>
            <a:ext cx="5956034" cy="2148625"/>
            <a:chOff x="1905000" y="4724400"/>
            <a:chExt cx="5956034" cy="2148625"/>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724400"/>
              <a:ext cx="3048000" cy="214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5581" y="4724400"/>
              <a:ext cx="294545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798822175"/>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Rectangle 1"/>
          <p:cNvSpPr/>
          <p:nvPr/>
        </p:nvSpPr>
        <p:spPr>
          <a:xfrm>
            <a:off x="2167944" y="152400"/>
            <a:ext cx="2575256"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Tsunami</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 name="Rectangle 2"/>
          <p:cNvSpPr/>
          <p:nvPr/>
        </p:nvSpPr>
        <p:spPr>
          <a:xfrm>
            <a:off x="1828800" y="1075730"/>
            <a:ext cx="5562600" cy="3046988"/>
          </a:xfrm>
          <a:prstGeom prst="rect">
            <a:avLst/>
          </a:prstGeom>
        </p:spPr>
        <p:txBody>
          <a:bodyPr wrap="square">
            <a:spAutoFit/>
          </a:bodyPr>
          <a:lstStyle/>
          <a:p>
            <a:r>
              <a:rPr lang="en-US" sz="2400" b="1" dirty="0"/>
              <a:t>A tsunami is a series of waves caused by earthquakes or undersea volcanic eruptions</a:t>
            </a:r>
            <a:r>
              <a:rPr lang="en-US" sz="2400" b="1" dirty="0" smtClean="0"/>
              <a:t>. </a:t>
            </a:r>
            <a:r>
              <a:rPr lang="en-US" sz="2400" b="1" dirty="0"/>
              <a:t>But as the waves travel inland, they build up to higher and higher heights as the depth of the ocean decreases. The speed of tsunami waves depends on ocean depth rather than the distance from the source of the wave.</a:t>
            </a:r>
          </a:p>
        </p:txBody>
      </p:sp>
      <p:grpSp>
        <p:nvGrpSpPr>
          <p:cNvPr id="4" name="Group 3"/>
          <p:cNvGrpSpPr/>
          <p:nvPr/>
        </p:nvGrpSpPr>
        <p:grpSpPr>
          <a:xfrm>
            <a:off x="1676401" y="4422774"/>
            <a:ext cx="5486399" cy="2435226"/>
            <a:chOff x="1676401" y="4422774"/>
            <a:chExt cx="5486399" cy="2435226"/>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1" y="4422775"/>
              <a:ext cx="2667000" cy="24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1" y="4422774"/>
              <a:ext cx="2819399" cy="24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90035585"/>
      </p:ext>
    </p:extLst>
  </p:cSld>
  <p:clrMapOvr>
    <a:masterClrMapping/>
  </p:clrMapOvr>
  <mc:AlternateContent xmlns:mc="http://schemas.openxmlformats.org/markup-compatibility/2006" xmlns:p14="http://schemas.microsoft.com/office/powerpoint/2010/main">
    <mc:Choice Requires="p14">
      <p:transition spd="slow" p14:dur="3250" advClick="0">
        <p:wheel spokes="1"/>
      </p:transition>
    </mc:Choice>
    <mc:Fallback xmlns="">
      <p:transition spd="slow" advClick="0">
        <p:wheel spokes="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125</TotalTime>
  <Words>538</Words>
  <Application>Microsoft Office PowerPoint</Application>
  <PresentationFormat>On-screen Show (4:3)</PresentationFormat>
  <Paragraphs>24</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Natural Disasters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Jahanvi</dc:creator>
  <cp:lastModifiedBy>Jahanvi</cp:lastModifiedBy>
  <cp:revision>14</cp:revision>
  <dcterms:created xsi:type="dcterms:W3CDTF">2021-10-29T11:45:20Z</dcterms:created>
  <dcterms:modified xsi:type="dcterms:W3CDTF">2021-10-30T09:47:00Z</dcterms:modified>
</cp:coreProperties>
</file>